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64" r:id="rId6"/>
    <p:sldId id="259" r:id="rId7"/>
    <p:sldId id="260" r:id="rId8"/>
    <p:sldId id="261" r:id="rId9"/>
    <p:sldId id="262" r:id="rId10"/>
    <p:sldId id="263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napToGrid="0" snapToObjects="1">
      <p:cViewPr varScale="1">
        <p:scale>
          <a:sx n="56" d="100"/>
          <a:sy n="56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03792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60917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18644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04121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32567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39117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25320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54404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95968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40254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5AED54-F9C6-AC4B-B259-74A618D8D6A4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9DCAF8-3263-4A41-BF29-B972338B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06319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="" xmlns:p14="http://schemas.microsoft.com/office/powerpoint/2010/main" val="3261395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b="1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475" y="1958975"/>
            <a:ext cx="8684868" cy="1470025"/>
          </a:xfrm>
        </p:spPr>
        <p:txBody>
          <a:bodyPr>
            <a:noAutofit/>
          </a:bodyPr>
          <a:lstStyle/>
          <a:p>
            <a:r>
              <a:rPr lang="en-US" sz="6000" dirty="0" smtClean="0"/>
              <a:t>Rational Use of Antenatal Corticosteroids (ANS)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5646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of </a:t>
            </a:r>
            <a:r>
              <a:rPr lang="en-US" dirty="0"/>
              <a:t> </a:t>
            </a:r>
            <a:r>
              <a:rPr lang="en-US" dirty="0" smtClean="0"/>
              <a:t>Preterm infants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3777283"/>
          </a:xfrm>
        </p:spPr>
        <p:txBody>
          <a:bodyPr>
            <a:normAutofit fontScale="92500" lnSpcReduction="20000"/>
          </a:bodyPr>
          <a:lstStyle/>
          <a:p>
            <a:r>
              <a:rPr lang="en-IN" sz="2800" dirty="0" smtClean="0"/>
              <a:t>Respiratory Distress Syndrome (RDS) </a:t>
            </a:r>
          </a:p>
          <a:p>
            <a:r>
              <a:rPr lang="en-IN" sz="2800" dirty="0" smtClean="0"/>
              <a:t>Increased  susceptibility to infections</a:t>
            </a:r>
          </a:p>
          <a:p>
            <a:r>
              <a:rPr lang="en-IN" sz="2800" dirty="0" err="1" smtClean="0"/>
              <a:t>Intraventricular</a:t>
            </a:r>
            <a:r>
              <a:rPr lang="en-IN" sz="2800" dirty="0" smtClean="0"/>
              <a:t>  </a:t>
            </a:r>
            <a:r>
              <a:rPr lang="en-IN" sz="2800" dirty="0" err="1" smtClean="0"/>
              <a:t>hemorrhage</a:t>
            </a:r>
            <a:r>
              <a:rPr lang="en-IN" sz="2800" dirty="0" smtClean="0"/>
              <a:t> </a:t>
            </a:r>
          </a:p>
          <a:p>
            <a:r>
              <a:rPr lang="en-IN" sz="2800" dirty="0" smtClean="0"/>
              <a:t>Necrotizing  enterocolitis </a:t>
            </a:r>
          </a:p>
          <a:p>
            <a:r>
              <a:rPr lang="en-IN" sz="2800" dirty="0" smtClean="0"/>
              <a:t>Patent </a:t>
            </a:r>
            <a:r>
              <a:rPr lang="en-IN" sz="2800" dirty="0" err="1" smtClean="0"/>
              <a:t>ductus</a:t>
            </a:r>
            <a:r>
              <a:rPr lang="en-IN" sz="2800" dirty="0" smtClean="0"/>
              <a:t> </a:t>
            </a:r>
            <a:r>
              <a:rPr lang="en-IN" sz="2800" dirty="0" err="1" smtClean="0"/>
              <a:t>arteriosus</a:t>
            </a:r>
            <a:endParaRPr lang="en-IN" sz="2800" dirty="0" smtClean="0"/>
          </a:p>
          <a:p>
            <a:r>
              <a:rPr lang="en-US" sz="2800" dirty="0" err="1" smtClean="0"/>
              <a:t>Bronchopulmonary</a:t>
            </a:r>
            <a:r>
              <a:rPr lang="en-US" sz="2800" dirty="0" smtClean="0"/>
              <a:t> dysplasia </a:t>
            </a:r>
            <a:endParaRPr lang="en-IN" sz="2800" dirty="0" smtClean="0"/>
          </a:p>
          <a:p>
            <a:pPr>
              <a:buNone/>
            </a:pP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 of ANS in Preterm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091" y="1929245"/>
            <a:ext cx="8457818" cy="2999509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45</a:t>
            </a:r>
            <a:r>
              <a:rPr lang="en-US" sz="2800" dirty="0" smtClean="0"/>
              <a:t>% </a:t>
            </a:r>
            <a:r>
              <a:rPr lang="en-US" sz="2800" dirty="0"/>
              <a:t>reduction in Respiratory Distress Syndrome (RDS) </a:t>
            </a:r>
            <a:endParaRPr lang="en-US" sz="2800" dirty="0" smtClean="0">
              <a:latin typeface="Wingdings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/>
              <a:t>46</a:t>
            </a:r>
            <a:r>
              <a:rPr lang="en-US" sz="2800" dirty="0"/>
              <a:t>% reduction in Intra Ventricular Haemorrhage (IVH) </a:t>
            </a:r>
            <a:r>
              <a:rPr lang="en-US" sz="2800" dirty="0" smtClean="0">
                <a:latin typeface="Wingdings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54</a:t>
            </a:r>
            <a:r>
              <a:rPr lang="en-US" sz="2800" dirty="0"/>
              <a:t>% reduction in </a:t>
            </a:r>
            <a:r>
              <a:rPr lang="en-US" sz="2800" dirty="0" err="1"/>
              <a:t>Necrotising</a:t>
            </a:r>
            <a:r>
              <a:rPr lang="en-US" sz="2800" dirty="0"/>
              <a:t> </a:t>
            </a:r>
            <a:r>
              <a:rPr lang="en-US" sz="2800" dirty="0" err="1"/>
              <a:t>enterocolitis</a:t>
            </a:r>
            <a:r>
              <a:rPr lang="en-US" sz="2800" dirty="0"/>
              <a:t> (NEC</a:t>
            </a:r>
            <a:r>
              <a:rPr lang="en-US" sz="2800" dirty="0" smtClean="0"/>
              <a:t>)</a:t>
            </a:r>
            <a:endParaRPr lang="en-US" sz="2800" dirty="0" smtClean="0">
              <a:latin typeface="Wingdings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/>
              <a:t>31</a:t>
            </a:r>
            <a:r>
              <a:rPr lang="en-US" sz="2800" dirty="0"/>
              <a:t>% reduction in mortality </a:t>
            </a:r>
            <a:endParaRPr lang="en-US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329780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Recommendation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62990"/>
            <a:ext cx="8229600" cy="369570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dirty="0"/>
              <a:t>Single course of injection of </a:t>
            </a:r>
            <a:r>
              <a:rPr lang="en-US" dirty="0" err="1"/>
              <a:t>Dexamethasone</a:t>
            </a:r>
            <a:r>
              <a:rPr lang="en-US" dirty="0"/>
              <a:t> </a:t>
            </a:r>
            <a:endParaRPr lang="en-US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dirty="0" smtClean="0"/>
              <a:t>to </a:t>
            </a:r>
            <a:r>
              <a:rPr lang="en-US" dirty="0"/>
              <a:t>be administered to women with preterm </a:t>
            </a:r>
            <a:r>
              <a:rPr lang="en-US" dirty="0" err="1"/>
              <a:t>labour</a:t>
            </a:r>
            <a:r>
              <a:rPr lang="en-US" dirty="0"/>
              <a:t> (between 24 and 34 weeks of gestation) </a:t>
            </a:r>
            <a:endParaRPr lang="en-US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dirty="0" smtClean="0"/>
              <a:t>at </a:t>
            </a:r>
            <a:r>
              <a:rPr lang="en-US" dirty="0"/>
              <a:t>all levels of health </a:t>
            </a:r>
            <a:r>
              <a:rPr lang="en-US" dirty="0" smtClean="0"/>
              <a:t>facilities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dirty="0" smtClean="0"/>
              <a:t> </a:t>
            </a:r>
            <a:r>
              <a:rPr lang="en-US" dirty="0"/>
              <a:t>in the public as well as the private sector. </a:t>
            </a:r>
            <a:endParaRPr lang="en-US" dirty="0" smtClean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1654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Current Recommendations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Administration </a:t>
            </a:r>
            <a:r>
              <a:rPr lang="en-US" dirty="0"/>
              <a:t>of Antenatal Corticosteroid (Dexamethasone) constitutes an integral part of standard treatment in preterm </a:t>
            </a:r>
            <a:r>
              <a:rPr lang="en-US" dirty="0" err="1"/>
              <a:t>labour</a:t>
            </a:r>
            <a:r>
              <a:rPr lang="en-US" dirty="0"/>
              <a:t> </a:t>
            </a:r>
            <a:endParaRPr lang="en-US" dirty="0" smtClean="0">
              <a:effectLst/>
            </a:endParaRPr>
          </a:p>
          <a:p>
            <a:r>
              <a:rPr lang="en-US" dirty="0" smtClean="0"/>
              <a:t>Oral </a:t>
            </a:r>
            <a:r>
              <a:rPr lang="en-US" dirty="0"/>
              <a:t>Preparations of steroids are not to be </a:t>
            </a:r>
            <a:r>
              <a:rPr lang="en-US" dirty="0" smtClean="0"/>
              <a:t>used</a:t>
            </a:r>
          </a:p>
          <a:p>
            <a:r>
              <a:rPr lang="en-US" dirty="0" smtClean="0"/>
              <a:t>Repeated </a:t>
            </a:r>
            <a:r>
              <a:rPr lang="en-US" dirty="0"/>
              <a:t>courses/more frequent doses are not useful. </a:t>
            </a:r>
            <a:endParaRPr lang="en-US" dirty="0" smtClean="0"/>
          </a:p>
          <a:p>
            <a:r>
              <a:rPr lang="en-US" dirty="0" smtClean="0"/>
              <a:t>Multiple </a:t>
            </a:r>
            <a:r>
              <a:rPr lang="en-US" dirty="0"/>
              <a:t>courses in fact </a:t>
            </a:r>
            <a:r>
              <a:rPr lang="en-US" dirty="0" smtClean="0"/>
              <a:t>could </a:t>
            </a:r>
            <a:r>
              <a:rPr lang="en-US" dirty="0"/>
              <a:t>have harmful </a:t>
            </a:r>
            <a:r>
              <a:rPr lang="en-US" dirty="0" err="1"/>
              <a:t>neuro</a:t>
            </a:r>
            <a:r>
              <a:rPr lang="en-US" dirty="0"/>
              <a:t>-developmental effects in the baby </a:t>
            </a:r>
            <a:endParaRPr lang="en-US" dirty="0" smtClean="0">
              <a:latin typeface="Wingdings"/>
            </a:endParaRPr>
          </a:p>
          <a:p>
            <a:r>
              <a:rPr lang="en-US" dirty="0" smtClean="0"/>
              <a:t>ANCs </a:t>
            </a:r>
            <a:r>
              <a:rPr lang="en-US" dirty="0"/>
              <a:t>have a role even if surfactant replacement is available </a:t>
            </a:r>
            <a:endParaRPr lang="en-US" dirty="0" smtClean="0"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6833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Preparation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0" y="2369127"/>
            <a:ext cx="4114800" cy="29546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/>
              <a:t>Injection </a:t>
            </a:r>
          </a:p>
          <a:p>
            <a:pPr algn="ctr">
              <a:lnSpc>
                <a:spcPct val="150000"/>
              </a:lnSpc>
            </a:pPr>
            <a:r>
              <a:rPr lang="en-US" sz="2800" b="1" dirty="0" err="1" smtClean="0"/>
              <a:t>Dexamethasone</a:t>
            </a:r>
            <a:r>
              <a:rPr lang="en-US" sz="2800" b="1" dirty="0" smtClean="0"/>
              <a:t> Sodium</a:t>
            </a:r>
          </a:p>
          <a:p>
            <a:pPr algn="ctr">
              <a:lnSpc>
                <a:spcPct val="150000"/>
              </a:lnSpc>
            </a:pPr>
            <a:r>
              <a:rPr lang="en-US" sz="2800" b="1" dirty="0" smtClean="0"/>
              <a:t>Phosphate is available</a:t>
            </a:r>
          </a:p>
          <a:p>
            <a:pPr algn="ctr">
              <a:lnSpc>
                <a:spcPct val="150000"/>
              </a:lnSpc>
            </a:pPr>
            <a:r>
              <a:rPr lang="en-US" sz="2800" b="1" dirty="0" smtClean="0"/>
              <a:t> in 4 mg per ml strength </a:t>
            </a:r>
          </a:p>
          <a:p>
            <a:endParaRPr lang="en-US" dirty="0"/>
          </a:p>
        </p:txBody>
      </p:sp>
      <p:pic>
        <p:nvPicPr>
          <p:cNvPr id="5122" name="Picture 2" descr="Image result for Injection Dexamethaso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61436"/>
            <a:ext cx="4114800" cy="41148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92985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Route and Dose 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39212" y="1299654"/>
          <a:ext cx="8554066" cy="5212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67307"/>
                <a:gridCol w="5486759"/>
              </a:tblGrid>
              <a:tr h="37631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/>
                        <a:t>Dose and</a:t>
                      </a:r>
                      <a:r>
                        <a:rPr lang="en-US" sz="2400" baseline="0" dirty="0" smtClean="0"/>
                        <a:t> Route of Administration of </a:t>
                      </a:r>
                      <a:r>
                        <a:rPr lang="en-US" sz="2400" b="1" dirty="0" smtClean="0"/>
                        <a:t>Injection </a:t>
                      </a:r>
                      <a:r>
                        <a:rPr lang="en-US" sz="2400" b="1" dirty="0" err="1" smtClean="0"/>
                        <a:t>Dexamethasone</a:t>
                      </a:r>
                      <a:r>
                        <a:rPr lang="en-US" sz="2400" b="1" dirty="0" smtClean="0"/>
                        <a:t> </a:t>
                      </a:r>
                      <a:endParaRPr lang="en-US" sz="24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376314"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Dose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6 mg each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6314"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No. of Injections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4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77366"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Interval between</a:t>
                      </a:r>
                      <a:r>
                        <a:rPr lang="en-US" sz="2400" b="0" baseline="0" dirty="0" smtClean="0"/>
                        <a:t> injections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12 hours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77366"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Route of</a:t>
                      </a:r>
                      <a:r>
                        <a:rPr lang="en-US" sz="2400" b="0" baseline="0" dirty="0" smtClean="0"/>
                        <a:t> administration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Deep intramuscular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6314"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Site of administration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Preferably </a:t>
                      </a:r>
                      <a:r>
                        <a:rPr lang="en-US" sz="2400" b="0" dirty="0" err="1" smtClean="0"/>
                        <a:t>antero</a:t>
                      </a:r>
                      <a:r>
                        <a:rPr lang="en-US" sz="2400" b="0" dirty="0" smtClean="0"/>
                        <a:t> lateral aspect of thigh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6314"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Complete</a:t>
                      </a:r>
                      <a:r>
                        <a:rPr lang="en-US" sz="2400" b="0" baseline="0" dirty="0" smtClean="0"/>
                        <a:t> course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4 doses (equivalent to 24 mg total)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77366"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Logistics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2 ml disposable syringes 22/23 gauge needles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6314"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Storage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No need to</a:t>
                      </a:r>
                      <a:r>
                        <a:rPr lang="en-US" sz="2400" b="0" baseline="0" dirty="0" smtClean="0"/>
                        <a:t> refrigerate</a:t>
                      </a:r>
                      <a:endParaRPr lang="en-US" sz="240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86912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Indications for ANS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17090" y="1592946"/>
            <a:ext cx="8509819" cy="3672107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True </a:t>
            </a:r>
            <a:r>
              <a:rPr lang="en-US" dirty="0"/>
              <a:t>preterm </a:t>
            </a:r>
            <a:r>
              <a:rPr lang="en-US" dirty="0" err="1"/>
              <a:t>labour</a:t>
            </a:r>
            <a:r>
              <a:rPr lang="en-US" dirty="0"/>
              <a:t> </a:t>
            </a:r>
            <a:endParaRPr lang="en-US" dirty="0" smtClean="0">
              <a:effectLst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Following </a:t>
            </a:r>
            <a:r>
              <a:rPr lang="en-US" dirty="0"/>
              <a:t>conditions that lead to imminent delivery: </a:t>
            </a:r>
            <a:endParaRPr lang="en-US" dirty="0" smtClean="0">
              <a:effectLst/>
            </a:endParaRPr>
          </a:p>
          <a:p>
            <a:pPr marL="914400" lvl="1" indent="-514350"/>
            <a:r>
              <a:rPr lang="en-US" dirty="0" err="1" smtClean="0"/>
              <a:t>Antepartum</a:t>
            </a:r>
            <a:r>
              <a:rPr lang="en-US" dirty="0" smtClean="0"/>
              <a:t> </a:t>
            </a:r>
            <a:r>
              <a:rPr lang="en-US" dirty="0"/>
              <a:t>haemorrhage </a:t>
            </a:r>
            <a:endParaRPr lang="en-US" dirty="0" smtClean="0">
              <a:effectLst/>
            </a:endParaRPr>
          </a:p>
          <a:p>
            <a:pPr marL="914400" lvl="1" indent="-514350"/>
            <a:r>
              <a:rPr lang="en-US" dirty="0" smtClean="0"/>
              <a:t>Preterm </a:t>
            </a:r>
            <a:r>
              <a:rPr lang="en-US" dirty="0"/>
              <a:t>premature rupture of membrane </a:t>
            </a:r>
            <a:endParaRPr lang="en-US" dirty="0" smtClean="0">
              <a:effectLst/>
            </a:endParaRPr>
          </a:p>
          <a:p>
            <a:pPr marL="914400" lvl="1" indent="-514350"/>
            <a:r>
              <a:rPr lang="en-US" dirty="0" smtClean="0"/>
              <a:t>Severe </a:t>
            </a:r>
            <a:r>
              <a:rPr lang="en-US" dirty="0"/>
              <a:t>pre-</a:t>
            </a:r>
            <a:r>
              <a:rPr lang="en-US" dirty="0" err="1"/>
              <a:t>eclampsia</a:t>
            </a:r>
            <a:r>
              <a:rPr lang="en-US" dirty="0"/>
              <a:t> </a:t>
            </a:r>
            <a:endParaRPr lang="en-US" dirty="0" smtClean="0">
              <a:effectLst/>
            </a:endParaRPr>
          </a:p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479667" y="3290501"/>
            <a:ext cx="1846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7166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 for 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8142"/>
            <a:ext cx="8229600" cy="513556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Frank </a:t>
            </a:r>
            <a:r>
              <a:rPr lang="en-US" dirty="0" err="1"/>
              <a:t>chorioamnionitis</a:t>
            </a:r>
            <a:r>
              <a:rPr lang="en-US" dirty="0"/>
              <a:t> is an absolute contraindication for using antenatal corticosteroids. Following signs and symptoms in the mother suggests Frank </a:t>
            </a:r>
            <a:r>
              <a:rPr lang="en-US" dirty="0" err="1"/>
              <a:t>amnionitis</a:t>
            </a:r>
            <a:r>
              <a:rPr lang="en-US" dirty="0"/>
              <a:t>: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History </a:t>
            </a:r>
            <a:r>
              <a:rPr lang="en-US" dirty="0"/>
              <a:t>of fever and lower abdominal pain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On </a:t>
            </a:r>
            <a:r>
              <a:rPr lang="en-US" dirty="0"/>
              <a:t>examination: Foul smelling vaginal discharge, </a:t>
            </a:r>
            <a:r>
              <a:rPr lang="en-US" dirty="0" err="1"/>
              <a:t>tachychardia</a:t>
            </a:r>
            <a:r>
              <a:rPr lang="en-US" dirty="0"/>
              <a:t> and uterine tenderness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Fetal </a:t>
            </a:r>
            <a:r>
              <a:rPr lang="en-US" dirty="0"/>
              <a:t>tachycardia </a:t>
            </a:r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446965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95398" y="980768"/>
            <a:ext cx="8695196" cy="4896464"/>
          </a:xfrm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rmAutofit/>
          </a:bodyPr>
          <a:lstStyle/>
          <a:p>
            <a:r>
              <a:rPr lang="en-US" sz="3600" i="1" dirty="0">
                <a:solidFill>
                  <a:schemeClr val="tx1"/>
                </a:solidFill>
              </a:rPr>
              <a:t>Maternal diabetes, pre-</a:t>
            </a:r>
            <a:r>
              <a:rPr lang="en-US" sz="3600" i="1" dirty="0" err="1">
                <a:solidFill>
                  <a:schemeClr val="tx1"/>
                </a:solidFill>
              </a:rPr>
              <a:t>eclampsia</a:t>
            </a:r>
            <a:r>
              <a:rPr lang="en-US" sz="3600" i="1" dirty="0">
                <a:solidFill>
                  <a:schemeClr val="tx1"/>
                </a:solidFill>
              </a:rPr>
              <a:t> and hypertension are NOT contraindications for using injection corticosteroid in pregnant women. Dexamethasone can be administered if otherwise indicated with a careful watch on blood sugar and blood </a:t>
            </a:r>
            <a:r>
              <a:rPr lang="en-US" sz="3600" i="1" dirty="0" smtClean="0">
                <a:solidFill>
                  <a:schemeClr val="tx1"/>
                </a:solidFill>
              </a:rPr>
              <a:t>pressure</a:t>
            </a:r>
            <a:endParaRPr lang="en-US" sz="36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0977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en-IN" dirty="0" smtClean="0"/>
              <a:t>What to expect?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en-IN" dirty="0" smtClean="0"/>
              <a:t>ANS therapy - Maximal effect if </a:t>
            </a:r>
            <a:r>
              <a:rPr lang="en-IN" dirty="0" err="1" smtClean="0"/>
              <a:t>fetus</a:t>
            </a:r>
            <a:r>
              <a:rPr lang="en-IN" dirty="0" smtClean="0"/>
              <a:t> is delivered 24 hours after the last dose and up to 7 days thereafter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Antenatal steroids induce lung maturity in preterm fetus.</a:t>
            </a:r>
          </a:p>
          <a:p>
            <a:r>
              <a:rPr lang="en-US" dirty="0" smtClean="0"/>
              <a:t>A single course of ANS can reduce neonatal morbidities including mortality to a significant extent.</a:t>
            </a:r>
          </a:p>
          <a:p>
            <a:r>
              <a:rPr lang="en-US" dirty="0" err="1" smtClean="0"/>
              <a:t>Dexamethasone</a:t>
            </a:r>
            <a:r>
              <a:rPr lang="en-US" dirty="0" smtClean="0"/>
              <a:t> is the drug of choice for administration to women with preterm </a:t>
            </a:r>
            <a:r>
              <a:rPr lang="en-US" dirty="0" err="1" smtClean="0"/>
              <a:t>labour</a:t>
            </a:r>
            <a:r>
              <a:rPr lang="en-US" dirty="0" smtClean="0"/>
              <a:t> between 24-34 weeks </a:t>
            </a:r>
            <a:r>
              <a:rPr lang="en-US" smtClean="0"/>
              <a:t>of gestation.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94079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421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Rational Use of Antenatal Corticosteroids (ANS)</vt:lpstr>
      <vt:lpstr>Problems of  Preterm infants </vt:lpstr>
      <vt:lpstr>Role of ANS in Preterm</vt:lpstr>
      <vt:lpstr>Current Recommendation</vt:lpstr>
      <vt:lpstr> Current Recommendations</vt:lpstr>
      <vt:lpstr>Preparation</vt:lpstr>
      <vt:lpstr>Route and Dose </vt:lpstr>
      <vt:lpstr>Indications for ANS</vt:lpstr>
      <vt:lpstr>CI for ANS</vt:lpstr>
      <vt:lpstr>Maternal diabetes, pre-eclampsia and hypertension are NOT contraindications for using injection corticosteroid in pregnant women. Dexamethasone can be administered if otherwise indicated with a careful watch on blood sugar and blood pressure</vt:lpstr>
      <vt:lpstr>What to expect?</vt:lpstr>
      <vt:lpstr>Summary </vt:lpstr>
    </vt:vector>
  </TitlesOfParts>
  <Company>Fernanadez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Antenatal Corticosteroids (ANS)</dc:title>
  <dc:creator>SRINIVAS MURKI</dc:creator>
  <cp:lastModifiedBy>Designo</cp:lastModifiedBy>
  <cp:revision>24</cp:revision>
  <dcterms:created xsi:type="dcterms:W3CDTF">2016-11-23T06:48:18Z</dcterms:created>
  <dcterms:modified xsi:type="dcterms:W3CDTF">2017-06-13T09:36:39Z</dcterms:modified>
</cp:coreProperties>
</file>